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128a2908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e128a2908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128a28f2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e128a28f2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Talk about: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→ Explain this graphic easily (</a:t>
            </a:r>
            <a:r>
              <a:rPr lang="fr">
                <a:solidFill>
                  <a:schemeClr val="dk1"/>
                </a:solidFill>
              </a:rPr>
              <a:t>explain CMP, JE and JMP instructions).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→ First metric: number of conditional branches.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e128a29083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e128a29083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Talk about: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→ explain this graphic easily (difference between taken or not branch)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→ Second metric: bug depth conditional branches (only taken branches!)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128a29083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128a29083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Talk about: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→ Same that conditional branch count but here, we want to detect CALL instructions.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128a2908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e128a2908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Talk about: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→ The third metric: bug depth call instructions.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→ Call graph illustration to understand easier the concept of “depth” bug.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243df609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e243df609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Talk about: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→ How I make a difference between a complex comparison and a non-complex comparison.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→ Reminder between 1 byte non-zero value and multi-byte non-zero value.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128a2908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128a2908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Talk about: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→ The last metric.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→ We </a:t>
            </a:r>
            <a:r>
              <a:rPr lang="fr"/>
              <a:t>instrument</a:t>
            </a:r>
            <a:r>
              <a:rPr lang="fr"/>
              <a:t> </a:t>
            </a:r>
            <a:r>
              <a:rPr lang="fr"/>
              <a:t>every time</a:t>
            </a:r>
            <a:r>
              <a:rPr lang="fr"/>
              <a:t> but true when there is a complex conditional branch and false when there is a non-complex conditional branch.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b7f93d4b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b7f93d4b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e128a28f2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e128a28f2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Talk about: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→ Give a context of the evaluation results (libxml, 2 crashes, memory-leak and buffer-overflow).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→ Compare them.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e243df6090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e243df609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Talk about: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→ Static binary instrumentation (Dyninst): make the difference between dynamic binary instrumentation.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→ Have more binaries and bugs to increase results.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e243df6090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e243df6090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Talk about: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→ The University of Bristol is a good university in the world.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→ Sanjay Rawat, my tutor, </a:t>
            </a:r>
            <a:r>
              <a:rPr lang="fr">
                <a:solidFill>
                  <a:schemeClr val="dk1"/>
                </a:solidFill>
              </a:rPr>
              <a:t>is a researcher and lecturer in the computer science department and a member of the Cyber Security Group</a:t>
            </a:r>
            <a:r>
              <a:rPr lang="fr"/>
              <a:t> </a:t>
            </a:r>
            <a:r>
              <a:rPr lang="fr">
                <a:solidFill>
                  <a:schemeClr val="dk1"/>
                </a:solidFill>
              </a:rPr>
              <a:t>of the University.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b7f93d4bb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b7f93d4bb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e243df6090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e243df6090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Talk about: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→ What did I learn?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→ Before all of that, I have learned the fuzzing domain. How it works, the employed techniques and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→ Analyse a software by instrument it with Intel Pin Tool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→ Developed in C++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→ Used some tools such as Docker, Google Cloud Platform for evaluation part ...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243df6090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e243df6090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Talk about: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→ Work on an </a:t>
            </a:r>
            <a:r>
              <a:rPr lang="fr"/>
              <a:t>unknown</a:t>
            </a:r>
            <a:r>
              <a:rPr lang="fr"/>
              <a:t> subdomain of the IT security.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→ Learn some new technical skills such as binary analysis (binary instrumentation), the use of new tools 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→ Practice English and be more confident in English.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e243df609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e243df609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Talk about: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→ Acknowledgments to all my teachers and especially, Mrs. Cartier and Mr. Bruno to give me this opportunity to have this internship. And of course, </a:t>
            </a:r>
            <a:r>
              <a:rPr lang="fr"/>
              <a:t>Sanjay</a:t>
            </a:r>
            <a:r>
              <a:rPr lang="fr"/>
              <a:t> Rawat, </a:t>
            </a:r>
            <a:r>
              <a:rPr lang="fr">
                <a:solidFill>
                  <a:schemeClr val="dk1"/>
                </a:solidFill>
              </a:rPr>
              <a:t>my tutor, for letting me discover this domain.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→ </a:t>
            </a:r>
            <a:r>
              <a:rPr lang="fr">
                <a:solidFill>
                  <a:schemeClr val="dk1"/>
                </a:solidFill>
              </a:rPr>
              <a:t>I have learned so much! </a:t>
            </a:r>
            <a:r>
              <a:rPr lang="fr"/>
              <a:t>It was so enriching.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128a28f2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e128a28f2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e243df6090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e243df6090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Talk about: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→ First: What is it. How can we use the Fuzzing. What is the purpose of the Fuzzing. The potential improvements of the Fuzzing.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→ Second: Understand the step to do binary instrumentation.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e128a2908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e128a2908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128a28f2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128a28f2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Talk about: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→ What is the Fuzzing? How does it work?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128a28f2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e128a28f2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Talk about: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→ Different type of fuzzers and its characteristics.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→ AFL: </a:t>
            </a:r>
            <a:r>
              <a:rPr lang="fr">
                <a:solidFill>
                  <a:schemeClr val="dk1"/>
                </a:solidFill>
              </a:rPr>
              <a:t>a smart mutation-based fuzzer. AFL generates new inputs not </a:t>
            </a:r>
            <a:r>
              <a:rPr lang="fr">
                <a:solidFill>
                  <a:schemeClr val="dk1"/>
                </a:solidFill>
              </a:rPr>
              <a:t>randomly and based on a mutation of the new inputs.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→ VUzzer: evolutionary fuzzer. Generate specific inputs to reach a specific path of the program. Sanjay Rawat and Jean-Sebastien BONTEMPS on it.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→ FairFuzz: AFL + target rare branches to increase code coverage.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→ The goal is: </a:t>
            </a:r>
            <a:r>
              <a:rPr lang="fr">
                <a:solidFill>
                  <a:schemeClr val="dk1"/>
                </a:solidFill>
              </a:rPr>
              <a:t>the more we cover the code, the more we can find bugs and potentially, critical bugs.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128a2908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e128a2908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Talk about: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→ 2 ways to evaluate the “depth” of the bug: branches and functions.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e128a28f2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e128a28f2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Talk about: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→ Intel Pin Tool: a dynamic binary instrumentation tool.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→ Analyse a binary by putting some code in the binary during the runtime.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7f93d4bb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7f93d4bb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Talk about: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→ The first and the principal problem of the Fuzzing is: when do you stop the Fuzzing?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11" Type="http://schemas.openxmlformats.org/officeDocument/2006/relationships/image" Target="../media/image23.png"/><Relationship Id="rId10" Type="http://schemas.openxmlformats.org/officeDocument/2006/relationships/image" Target="../media/image22.png"/><Relationship Id="rId12" Type="http://schemas.openxmlformats.org/officeDocument/2006/relationships/image" Target="../media/image21.png"/><Relationship Id="rId9" Type="http://schemas.openxmlformats.org/officeDocument/2006/relationships/image" Target="../media/image17.png"/><Relationship Id="rId5" Type="http://schemas.openxmlformats.org/officeDocument/2006/relationships/image" Target="../media/image11.png"/><Relationship Id="rId6" Type="http://schemas.openxmlformats.org/officeDocument/2006/relationships/image" Target="../media/image20.png"/><Relationship Id="rId7" Type="http://schemas.openxmlformats.org/officeDocument/2006/relationships/image" Target="../media/image16.png"/><Relationship Id="rId8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0" y="3675374"/>
            <a:ext cx="9144000" cy="146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1468126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746700" y="2171550"/>
            <a:ext cx="765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Fuzzing Bug Depth Evaluation (How deep a bug is)</a:t>
            </a:r>
            <a:endParaRPr sz="2400"/>
          </a:p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2170500" y="2967700"/>
            <a:ext cx="480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DEGAIL Dylan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ctrTitle"/>
          </p:nvPr>
        </p:nvSpPr>
        <p:spPr>
          <a:xfrm>
            <a:off x="311708" y="2079150"/>
            <a:ext cx="8520600" cy="80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What I have done</a:t>
            </a:r>
            <a:endParaRPr sz="4000"/>
          </a:p>
        </p:txBody>
      </p:sp>
      <p:sp>
        <p:nvSpPr>
          <p:cNvPr id="141" name="Google Shape;141;p22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Conditional branch count</a:t>
            </a:r>
            <a:endParaRPr/>
          </a:p>
        </p:txBody>
      </p:sp>
      <p:sp>
        <p:nvSpPr>
          <p:cNvPr id="147" name="Google Shape;147;p23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48" name="Google Shape;148;p23"/>
          <p:cNvSpPr/>
          <p:nvPr/>
        </p:nvSpPr>
        <p:spPr>
          <a:xfrm>
            <a:off x="3545200" y="1517950"/>
            <a:ext cx="2014800" cy="174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MOV 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CMP 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I</a:t>
            </a:r>
            <a:r>
              <a:rPr b="1" lang="fr"/>
              <a:t>nstrumentation</a:t>
            </a:r>
            <a:r>
              <a:rPr b="1" lang="fr"/>
              <a:t> code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JE ...</a:t>
            </a:r>
            <a:endParaRPr/>
          </a:p>
        </p:txBody>
      </p:sp>
      <p:sp>
        <p:nvSpPr>
          <p:cNvPr id="149" name="Google Shape;149;p23"/>
          <p:cNvSpPr/>
          <p:nvPr/>
        </p:nvSpPr>
        <p:spPr>
          <a:xfrm>
            <a:off x="637000" y="1819738"/>
            <a:ext cx="1114200" cy="11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MOV 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CMP 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JE ...</a:t>
            </a:r>
            <a:endParaRPr b="1"/>
          </a:p>
        </p:txBody>
      </p:sp>
      <p:cxnSp>
        <p:nvCxnSpPr>
          <p:cNvPr id="150" name="Google Shape;150;p23"/>
          <p:cNvCxnSpPr>
            <a:endCxn id="148" idx="1"/>
          </p:cNvCxnSpPr>
          <p:nvPr/>
        </p:nvCxnSpPr>
        <p:spPr>
          <a:xfrm>
            <a:off x="1731700" y="2389300"/>
            <a:ext cx="1813500" cy="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" name="Google Shape;151;p23"/>
          <p:cNvCxnSpPr>
            <a:stCxn id="152" idx="3"/>
            <a:endCxn id="153" idx="1"/>
          </p:cNvCxnSpPr>
          <p:nvPr/>
        </p:nvCxnSpPr>
        <p:spPr>
          <a:xfrm>
            <a:off x="1751200" y="4220450"/>
            <a:ext cx="17940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4" name="Google Shape;154;p23"/>
          <p:cNvSpPr txBox="1"/>
          <p:nvPr/>
        </p:nvSpPr>
        <p:spPr>
          <a:xfrm>
            <a:off x="1751200" y="1465750"/>
            <a:ext cx="181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Conditional branch?</a:t>
            </a:r>
            <a:endParaRPr/>
          </a:p>
        </p:txBody>
      </p:sp>
      <p:sp>
        <p:nvSpPr>
          <p:cNvPr id="152" name="Google Shape;152;p23"/>
          <p:cNvSpPr/>
          <p:nvPr/>
        </p:nvSpPr>
        <p:spPr>
          <a:xfrm>
            <a:off x="637000" y="3650900"/>
            <a:ext cx="1114200" cy="11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MOV 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JMP ...</a:t>
            </a:r>
            <a:endParaRPr b="1"/>
          </a:p>
        </p:txBody>
      </p:sp>
      <p:sp>
        <p:nvSpPr>
          <p:cNvPr id="153" name="Google Shape;153;p23"/>
          <p:cNvSpPr/>
          <p:nvPr/>
        </p:nvSpPr>
        <p:spPr>
          <a:xfrm>
            <a:off x="3545200" y="3650900"/>
            <a:ext cx="1657800" cy="11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Next instruction ...</a:t>
            </a:r>
            <a:endParaRPr/>
          </a:p>
        </p:txBody>
      </p:sp>
      <p:sp>
        <p:nvSpPr>
          <p:cNvPr id="155" name="Google Shape;155;p23"/>
          <p:cNvSpPr/>
          <p:nvPr/>
        </p:nvSpPr>
        <p:spPr>
          <a:xfrm>
            <a:off x="4509275" y="1309925"/>
            <a:ext cx="1363500" cy="9846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Increment by 1</a:t>
            </a:r>
            <a:endParaRPr/>
          </a:p>
        </p:txBody>
      </p:sp>
      <p:sp>
        <p:nvSpPr>
          <p:cNvPr id="156" name="Google Shape;156;p23"/>
          <p:cNvSpPr/>
          <p:nvPr/>
        </p:nvSpPr>
        <p:spPr>
          <a:xfrm>
            <a:off x="6814650" y="1819750"/>
            <a:ext cx="1657800" cy="11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Next instruction ...</a:t>
            </a:r>
            <a:endParaRPr/>
          </a:p>
        </p:txBody>
      </p:sp>
      <p:cxnSp>
        <p:nvCxnSpPr>
          <p:cNvPr id="157" name="Google Shape;157;p23"/>
          <p:cNvCxnSpPr>
            <a:stCxn id="148" idx="3"/>
            <a:endCxn id="156" idx="1"/>
          </p:cNvCxnSpPr>
          <p:nvPr/>
        </p:nvCxnSpPr>
        <p:spPr>
          <a:xfrm>
            <a:off x="5560000" y="2389300"/>
            <a:ext cx="125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Conditional branch count</a:t>
            </a:r>
            <a:endParaRPr/>
          </a:p>
        </p:txBody>
      </p:sp>
      <p:sp>
        <p:nvSpPr>
          <p:cNvPr id="163" name="Google Shape;163;p24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64" name="Google Shape;164;p24"/>
          <p:cNvSpPr/>
          <p:nvPr/>
        </p:nvSpPr>
        <p:spPr>
          <a:xfrm>
            <a:off x="3451675" y="1423138"/>
            <a:ext cx="2014800" cy="174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MOV 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CMP 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Instrumentation code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JE ...</a:t>
            </a:r>
            <a:endParaRPr/>
          </a:p>
        </p:txBody>
      </p:sp>
      <p:sp>
        <p:nvSpPr>
          <p:cNvPr id="165" name="Google Shape;165;p24"/>
          <p:cNvSpPr/>
          <p:nvPr/>
        </p:nvSpPr>
        <p:spPr>
          <a:xfrm>
            <a:off x="543475" y="2625550"/>
            <a:ext cx="1114200" cy="11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MOV 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CMP 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JE ...</a:t>
            </a:r>
            <a:endParaRPr b="1"/>
          </a:p>
        </p:txBody>
      </p:sp>
      <p:cxnSp>
        <p:nvCxnSpPr>
          <p:cNvPr id="166" name="Google Shape;166;p24"/>
          <p:cNvCxnSpPr>
            <a:stCxn id="165" idx="3"/>
            <a:endCxn id="164" idx="1"/>
          </p:cNvCxnSpPr>
          <p:nvPr/>
        </p:nvCxnSpPr>
        <p:spPr>
          <a:xfrm flipH="1" rot="10800000">
            <a:off x="1657675" y="2294500"/>
            <a:ext cx="1794000" cy="9006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" name="Google Shape;167;p24"/>
          <p:cNvSpPr/>
          <p:nvPr/>
        </p:nvSpPr>
        <p:spPr>
          <a:xfrm>
            <a:off x="4415750" y="1299122"/>
            <a:ext cx="1363500" cy="9006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Increment by 1</a:t>
            </a:r>
            <a:endParaRPr/>
          </a:p>
        </p:txBody>
      </p:sp>
      <p:sp>
        <p:nvSpPr>
          <p:cNvPr id="168" name="Google Shape;168;p24"/>
          <p:cNvSpPr/>
          <p:nvPr/>
        </p:nvSpPr>
        <p:spPr>
          <a:xfrm>
            <a:off x="6721125" y="1724938"/>
            <a:ext cx="1657800" cy="11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Next instruction ...</a:t>
            </a:r>
            <a:endParaRPr/>
          </a:p>
        </p:txBody>
      </p:sp>
      <p:cxnSp>
        <p:nvCxnSpPr>
          <p:cNvPr id="169" name="Google Shape;169;p24"/>
          <p:cNvCxnSpPr>
            <a:stCxn id="164" idx="3"/>
            <a:endCxn id="168" idx="1"/>
          </p:cNvCxnSpPr>
          <p:nvPr/>
        </p:nvCxnSpPr>
        <p:spPr>
          <a:xfrm>
            <a:off x="5466475" y="2294488"/>
            <a:ext cx="125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" name="Google Shape;170;p24"/>
          <p:cNvSpPr/>
          <p:nvPr/>
        </p:nvSpPr>
        <p:spPr>
          <a:xfrm>
            <a:off x="6721125" y="3764638"/>
            <a:ext cx="1657800" cy="11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Next instruction ...</a:t>
            </a:r>
            <a:endParaRPr/>
          </a:p>
        </p:txBody>
      </p:sp>
      <p:cxnSp>
        <p:nvCxnSpPr>
          <p:cNvPr id="171" name="Google Shape;171;p24"/>
          <p:cNvCxnSpPr>
            <a:stCxn id="165" idx="3"/>
            <a:endCxn id="170" idx="1"/>
          </p:cNvCxnSpPr>
          <p:nvPr/>
        </p:nvCxnSpPr>
        <p:spPr>
          <a:xfrm>
            <a:off x="1657675" y="3195100"/>
            <a:ext cx="5063400" cy="1139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2" name="Google Shape;172;p24"/>
          <p:cNvSpPr txBox="1"/>
          <p:nvPr/>
        </p:nvSpPr>
        <p:spPr>
          <a:xfrm>
            <a:off x="1647925" y="1572425"/>
            <a:ext cx="181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Taken branch</a:t>
            </a:r>
            <a:r>
              <a:rPr lang="fr"/>
              <a:t>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Call instruction count</a:t>
            </a:r>
            <a:endParaRPr/>
          </a:p>
        </p:txBody>
      </p:sp>
      <p:sp>
        <p:nvSpPr>
          <p:cNvPr id="178" name="Google Shape;178;p25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79" name="Google Shape;179;p25"/>
          <p:cNvSpPr/>
          <p:nvPr/>
        </p:nvSpPr>
        <p:spPr>
          <a:xfrm>
            <a:off x="3545200" y="1517950"/>
            <a:ext cx="2014800" cy="174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MOV ...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XOR 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Instrumentation code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CALL ...</a:t>
            </a:r>
            <a:endParaRPr/>
          </a:p>
        </p:txBody>
      </p:sp>
      <p:sp>
        <p:nvSpPr>
          <p:cNvPr id="180" name="Google Shape;180;p25"/>
          <p:cNvSpPr/>
          <p:nvPr/>
        </p:nvSpPr>
        <p:spPr>
          <a:xfrm>
            <a:off x="637000" y="1819738"/>
            <a:ext cx="1114200" cy="11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MOV 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XOR 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CALL ...</a:t>
            </a:r>
            <a:endParaRPr b="1"/>
          </a:p>
        </p:txBody>
      </p:sp>
      <p:cxnSp>
        <p:nvCxnSpPr>
          <p:cNvPr id="181" name="Google Shape;181;p25"/>
          <p:cNvCxnSpPr>
            <a:endCxn id="179" idx="1"/>
          </p:cNvCxnSpPr>
          <p:nvPr/>
        </p:nvCxnSpPr>
        <p:spPr>
          <a:xfrm>
            <a:off x="1731700" y="2389300"/>
            <a:ext cx="1813500" cy="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" name="Google Shape;182;p25"/>
          <p:cNvCxnSpPr>
            <a:stCxn id="183" idx="3"/>
            <a:endCxn id="184" idx="1"/>
          </p:cNvCxnSpPr>
          <p:nvPr/>
        </p:nvCxnSpPr>
        <p:spPr>
          <a:xfrm>
            <a:off x="1751200" y="4220450"/>
            <a:ext cx="17940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5" name="Google Shape;185;p25"/>
          <p:cNvSpPr txBox="1"/>
          <p:nvPr/>
        </p:nvSpPr>
        <p:spPr>
          <a:xfrm>
            <a:off x="1751200" y="1465750"/>
            <a:ext cx="181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Call instruction</a:t>
            </a:r>
            <a:r>
              <a:rPr lang="fr"/>
              <a:t>?</a:t>
            </a:r>
            <a:endParaRPr/>
          </a:p>
        </p:txBody>
      </p:sp>
      <p:sp>
        <p:nvSpPr>
          <p:cNvPr id="183" name="Google Shape;183;p25"/>
          <p:cNvSpPr/>
          <p:nvPr/>
        </p:nvSpPr>
        <p:spPr>
          <a:xfrm>
            <a:off x="637000" y="3650900"/>
            <a:ext cx="1114200" cy="11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MOV 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XOR 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JMP ...</a:t>
            </a:r>
            <a:endParaRPr b="1"/>
          </a:p>
        </p:txBody>
      </p:sp>
      <p:sp>
        <p:nvSpPr>
          <p:cNvPr id="184" name="Google Shape;184;p25"/>
          <p:cNvSpPr/>
          <p:nvPr/>
        </p:nvSpPr>
        <p:spPr>
          <a:xfrm>
            <a:off x="3545200" y="3650900"/>
            <a:ext cx="1657800" cy="11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Next instruction ...</a:t>
            </a:r>
            <a:endParaRPr/>
          </a:p>
        </p:txBody>
      </p:sp>
      <p:sp>
        <p:nvSpPr>
          <p:cNvPr id="186" name="Google Shape;186;p25"/>
          <p:cNvSpPr/>
          <p:nvPr/>
        </p:nvSpPr>
        <p:spPr>
          <a:xfrm>
            <a:off x="4509275" y="1332125"/>
            <a:ext cx="1363500" cy="9624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Increment by 1</a:t>
            </a:r>
            <a:endParaRPr/>
          </a:p>
        </p:txBody>
      </p:sp>
      <p:sp>
        <p:nvSpPr>
          <p:cNvPr id="187" name="Google Shape;187;p25"/>
          <p:cNvSpPr/>
          <p:nvPr/>
        </p:nvSpPr>
        <p:spPr>
          <a:xfrm>
            <a:off x="6814650" y="1819750"/>
            <a:ext cx="1657800" cy="11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Next instruction ...</a:t>
            </a:r>
            <a:endParaRPr/>
          </a:p>
        </p:txBody>
      </p:sp>
      <p:cxnSp>
        <p:nvCxnSpPr>
          <p:cNvPr id="188" name="Google Shape;188;p25"/>
          <p:cNvCxnSpPr>
            <a:stCxn id="179" idx="3"/>
            <a:endCxn id="187" idx="1"/>
          </p:cNvCxnSpPr>
          <p:nvPr/>
        </p:nvCxnSpPr>
        <p:spPr>
          <a:xfrm>
            <a:off x="5560000" y="2389300"/>
            <a:ext cx="125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Call instruction count</a:t>
            </a:r>
            <a:endParaRPr/>
          </a:p>
        </p:txBody>
      </p:sp>
      <p:sp>
        <p:nvSpPr>
          <p:cNvPr id="194" name="Google Shape;194;p26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95" name="Google Shape;1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025" y="1128000"/>
            <a:ext cx="4743962" cy="377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Complexity of conditional branches</a:t>
            </a:r>
            <a:endParaRPr/>
          </a:p>
        </p:txBody>
      </p:sp>
      <p:sp>
        <p:nvSpPr>
          <p:cNvPr id="201" name="Google Shape;201;p27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02" name="Google Shape;2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0287" y="1060625"/>
            <a:ext cx="2583425" cy="38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Complexity of conditional branches</a:t>
            </a:r>
            <a:endParaRPr/>
          </a:p>
        </p:txBody>
      </p:sp>
      <p:sp>
        <p:nvSpPr>
          <p:cNvPr id="208" name="Google Shape;208;p28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09" name="Google Shape;209;p28"/>
          <p:cNvSpPr/>
          <p:nvPr/>
        </p:nvSpPr>
        <p:spPr>
          <a:xfrm>
            <a:off x="3564600" y="1423150"/>
            <a:ext cx="2014800" cy="174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MOV 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chemeClr val="dk1"/>
                </a:solidFill>
              </a:rPr>
              <a:t>Instrumentation code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CMP …, 0</a:t>
            </a:r>
            <a:r>
              <a:rPr lang="fr">
                <a:solidFill>
                  <a:schemeClr val="dk1"/>
                </a:solidFill>
              </a:rPr>
              <a:t>xdeadbeef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JE ...</a:t>
            </a:r>
            <a:endParaRPr/>
          </a:p>
        </p:txBody>
      </p:sp>
      <p:sp>
        <p:nvSpPr>
          <p:cNvPr id="210" name="Google Shape;210;p28"/>
          <p:cNvSpPr/>
          <p:nvPr/>
        </p:nvSpPr>
        <p:spPr>
          <a:xfrm>
            <a:off x="110675" y="1724950"/>
            <a:ext cx="2014800" cy="11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MOV 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CMP ..., </a:t>
            </a:r>
            <a:r>
              <a:rPr b="1" lang="fr">
                <a:solidFill>
                  <a:schemeClr val="dk1"/>
                </a:solidFill>
              </a:rPr>
              <a:t>0xdeadbeef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JE ...</a:t>
            </a:r>
            <a:endParaRPr/>
          </a:p>
        </p:txBody>
      </p:sp>
      <p:cxnSp>
        <p:nvCxnSpPr>
          <p:cNvPr id="211" name="Google Shape;211;p28"/>
          <p:cNvCxnSpPr>
            <a:stCxn id="210" idx="3"/>
            <a:endCxn id="209" idx="1"/>
          </p:cNvCxnSpPr>
          <p:nvPr/>
        </p:nvCxnSpPr>
        <p:spPr>
          <a:xfrm>
            <a:off x="2125475" y="2294500"/>
            <a:ext cx="1439100" cy="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2" name="Google Shape;212;p28"/>
          <p:cNvSpPr txBox="1"/>
          <p:nvPr/>
        </p:nvSpPr>
        <p:spPr>
          <a:xfrm>
            <a:off x="1938275" y="1368125"/>
            <a:ext cx="181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Complex</a:t>
            </a:r>
            <a:r>
              <a:rPr lang="fr"/>
              <a:t>?</a:t>
            </a:r>
            <a:endParaRPr/>
          </a:p>
        </p:txBody>
      </p:sp>
      <p:sp>
        <p:nvSpPr>
          <p:cNvPr id="213" name="Google Shape;213;p28"/>
          <p:cNvSpPr/>
          <p:nvPr/>
        </p:nvSpPr>
        <p:spPr>
          <a:xfrm>
            <a:off x="4488450" y="1060625"/>
            <a:ext cx="1437000" cy="9690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complex = true</a:t>
            </a:r>
            <a:endParaRPr/>
          </a:p>
        </p:txBody>
      </p:sp>
      <p:sp>
        <p:nvSpPr>
          <p:cNvPr id="214" name="Google Shape;214;p28"/>
          <p:cNvSpPr/>
          <p:nvPr/>
        </p:nvSpPr>
        <p:spPr>
          <a:xfrm>
            <a:off x="6831925" y="1724950"/>
            <a:ext cx="1657800" cy="11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Next instruction ...</a:t>
            </a:r>
            <a:endParaRPr/>
          </a:p>
        </p:txBody>
      </p:sp>
      <p:cxnSp>
        <p:nvCxnSpPr>
          <p:cNvPr id="215" name="Google Shape;215;p28"/>
          <p:cNvCxnSpPr>
            <a:stCxn id="209" idx="3"/>
            <a:endCxn id="214" idx="1"/>
          </p:cNvCxnSpPr>
          <p:nvPr/>
        </p:nvCxnSpPr>
        <p:spPr>
          <a:xfrm>
            <a:off x="5579400" y="2294500"/>
            <a:ext cx="1252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6" name="Google Shape;216;p28"/>
          <p:cNvSpPr/>
          <p:nvPr/>
        </p:nvSpPr>
        <p:spPr>
          <a:xfrm>
            <a:off x="3562475" y="3312000"/>
            <a:ext cx="2014800" cy="174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MOV 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chemeClr val="dk1"/>
                </a:solidFill>
              </a:rPr>
              <a:t>Instrumentation code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CMP …, </a:t>
            </a:r>
            <a:r>
              <a:rPr lang="fr">
                <a:solidFill>
                  <a:schemeClr val="dk1"/>
                </a:solidFill>
              </a:rPr>
              <a:t>0x00000062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JE ...</a:t>
            </a:r>
            <a:endParaRPr/>
          </a:p>
        </p:txBody>
      </p:sp>
      <p:sp>
        <p:nvSpPr>
          <p:cNvPr id="217" name="Google Shape;217;p28"/>
          <p:cNvSpPr/>
          <p:nvPr/>
        </p:nvSpPr>
        <p:spPr>
          <a:xfrm>
            <a:off x="110675" y="3613800"/>
            <a:ext cx="2014800" cy="11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MOV 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CMP …, </a:t>
            </a:r>
            <a:r>
              <a:rPr b="1" lang="fr">
                <a:solidFill>
                  <a:schemeClr val="dk1"/>
                </a:solidFill>
              </a:rPr>
              <a:t>0x00000062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JE ...</a:t>
            </a:r>
            <a:endParaRPr/>
          </a:p>
        </p:txBody>
      </p:sp>
      <p:cxnSp>
        <p:nvCxnSpPr>
          <p:cNvPr id="218" name="Google Shape;218;p28"/>
          <p:cNvCxnSpPr>
            <a:stCxn id="217" idx="3"/>
            <a:endCxn id="216" idx="1"/>
          </p:cNvCxnSpPr>
          <p:nvPr/>
        </p:nvCxnSpPr>
        <p:spPr>
          <a:xfrm>
            <a:off x="2125475" y="4183350"/>
            <a:ext cx="14370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9" name="Google Shape;219;p28"/>
          <p:cNvSpPr/>
          <p:nvPr/>
        </p:nvSpPr>
        <p:spPr>
          <a:xfrm>
            <a:off x="4490575" y="2945350"/>
            <a:ext cx="1437000" cy="9690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complex = false</a:t>
            </a:r>
            <a:endParaRPr/>
          </a:p>
        </p:txBody>
      </p:sp>
      <p:sp>
        <p:nvSpPr>
          <p:cNvPr id="220" name="Google Shape;220;p28"/>
          <p:cNvSpPr/>
          <p:nvPr/>
        </p:nvSpPr>
        <p:spPr>
          <a:xfrm>
            <a:off x="6831925" y="3613800"/>
            <a:ext cx="1657800" cy="11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Next instruction ...</a:t>
            </a:r>
            <a:endParaRPr/>
          </a:p>
        </p:txBody>
      </p:sp>
      <p:cxnSp>
        <p:nvCxnSpPr>
          <p:cNvPr id="221" name="Google Shape;221;p28"/>
          <p:cNvCxnSpPr>
            <a:stCxn id="216" idx="3"/>
            <a:endCxn id="220" idx="1"/>
          </p:cNvCxnSpPr>
          <p:nvPr/>
        </p:nvCxnSpPr>
        <p:spPr>
          <a:xfrm>
            <a:off x="5577275" y="4183350"/>
            <a:ext cx="125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27" name="Google Shape;227;p29"/>
          <p:cNvSpPr txBox="1"/>
          <p:nvPr>
            <p:ph idx="4294967295" type="ctrTitle"/>
          </p:nvPr>
        </p:nvSpPr>
        <p:spPr>
          <a:xfrm>
            <a:off x="311708" y="2079150"/>
            <a:ext cx="8520600" cy="8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Evaluation part</a:t>
            </a:r>
            <a:endParaRPr sz="4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0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Evaluation results</a:t>
            </a:r>
            <a:endParaRPr/>
          </a:p>
        </p:txBody>
      </p:sp>
      <p:sp>
        <p:nvSpPr>
          <p:cNvPr id="233" name="Google Shape;233;p30"/>
          <p:cNvSpPr txBox="1"/>
          <p:nvPr>
            <p:ph idx="1" type="body"/>
          </p:nvPr>
        </p:nvSpPr>
        <p:spPr>
          <a:xfrm>
            <a:off x="5410050" y="445025"/>
            <a:ext cx="3611100" cy="6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fr">
                <a:solidFill>
                  <a:srgbClr val="999999"/>
                </a:solidFill>
              </a:rPr>
              <a:t>Evaluate library for the example: </a:t>
            </a:r>
            <a:r>
              <a:rPr lang="fr">
                <a:solidFill>
                  <a:srgbClr val="999999"/>
                </a:solidFill>
                <a:highlight>
                  <a:srgbClr val="FFFFFF"/>
                </a:highlight>
              </a:rPr>
              <a:t>libxml2-v2.9.2</a:t>
            </a:r>
            <a:endParaRPr sz="2600">
              <a:solidFill>
                <a:srgbClr val="999999"/>
              </a:solidFill>
            </a:endParaRPr>
          </a:p>
        </p:txBody>
      </p:sp>
      <p:sp>
        <p:nvSpPr>
          <p:cNvPr id="234" name="Google Shape;234;p30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cxnSp>
        <p:nvCxnSpPr>
          <p:cNvPr id="235" name="Google Shape;235;p30"/>
          <p:cNvCxnSpPr/>
          <p:nvPr/>
        </p:nvCxnSpPr>
        <p:spPr>
          <a:xfrm>
            <a:off x="5672550" y="1629850"/>
            <a:ext cx="11400" cy="349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" name="Google Shape;236;p30"/>
          <p:cNvCxnSpPr/>
          <p:nvPr/>
        </p:nvCxnSpPr>
        <p:spPr>
          <a:xfrm flipH="1" rot="10800000">
            <a:off x="196575" y="1818175"/>
            <a:ext cx="8722800" cy="4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7" name="Google Shape;237;p30"/>
          <p:cNvSpPr txBox="1"/>
          <p:nvPr/>
        </p:nvSpPr>
        <p:spPr>
          <a:xfrm>
            <a:off x="2368750" y="1515000"/>
            <a:ext cx="290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</a:rPr>
              <a:t>1-byte-read-heap-buffer-overflow</a:t>
            </a:r>
            <a:endParaRPr/>
          </a:p>
        </p:txBody>
      </p:sp>
      <p:sp>
        <p:nvSpPr>
          <p:cNvPr id="238" name="Google Shape;238;p30"/>
          <p:cNvSpPr txBox="1"/>
          <p:nvPr/>
        </p:nvSpPr>
        <p:spPr>
          <a:xfrm>
            <a:off x="6773100" y="1507213"/>
            <a:ext cx="1471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</a:rPr>
              <a:t>memory leak</a:t>
            </a:r>
            <a:endParaRPr/>
          </a:p>
        </p:txBody>
      </p:sp>
      <p:sp>
        <p:nvSpPr>
          <p:cNvPr id="239" name="Google Shape;239;p30"/>
          <p:cNvSpPr txBox="1"/>
          <p:nvPr/>
        </p:nvSpPr>
        <p:spPr>
          <a:xfrm>
            <a:off x="2561200" y="4309213"/>
            <a:ext cx="252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highlight>
                  <a:srgbClr val="FFFFFF"/>
                </a:highlight>
              </a:rPr>
              <a:t>&lt; 1 minute</a:t>
            </a:r>
            <a:endParaRPr sz="1000"/>
          </a:p>
        </p:txBody>
      </p:sp>
      <p:sp>
        <p:nvSpPr>
          <p:cNvPr id="240" name="Google Shape;240;p30"/>
          <p:cNvSpPr txBox="1"/>
          <p:nvPr/>
        </p:nvSpPr>
        <p:spPr>
          <a:xfrm>
            <a:off x="2561200" y="2041625"/>
            <a:ext cx="252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highlight>
                  <a:srgbClr val="FFFFFF"/>
                </a:highlight>
              </a:rPr>
              <a:t>2 363 527</a:t>
            </a:r>
            <a:endParaRPr sz="1100"/>
          </a:p>
        </p:txBody>
      </p:sp>
      <p:sp>
        <p:nvSpPr>
          <p:cNvPr id="241" name="Google Shape;241;p30"/>
          <p:cNvSpPr txBox="1"/>
          <p:nvPr/>
        </p:nvSpPr>
        <p:spPr>
          <a:xfrm>
            <a:off x="2561200" y="2406925"/>
            <a:ext cx="252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highlight>
                  <a:srgbClr val="FFFFFF"/>
                </a:highlight>
              </a:rPr>
              <a:t>1 666 611</a:t>
            </a:r>
            <a:endParaRPr sz="1100"/>
          </a:p>
        </p:txBody>
      </p:sp>
      <p:sp>
        <p:nvSpPr>
          <p:cNvPr id="242" name="Google Shape;242;p30"/>
          <p:cNvSpPr txBox="1"/>
          <p:nvPr/>
        </p:nvSpPr>
        <p:spPr>
          <a:xfrm>
            <a:off x="2561200" y="2772213"/>
            <a:ext cx="252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highlight>
                  <a:srgbClr val="FFFFFF"/>
                </a:highlight>
              </a:rPr>
              <a:t>58 871</a:t>
            </a:r>
            <a:endParaRPr sz="1100"/>
          </a:p>
        </p:txBody>
      </p:sp>
      <p:sp>
        <p:nvSpPr>
          <p:cNvPr id="243" name="Google Shape;243;p30"/>
          <p:cNvSpPr txBox="1"/>
          <p:nvPr/>
        </p:nvSpPr>
        <p:spPr>
          <a:xfrm>
            <a:off x="2561200" y="3156575"/>
            <a:ext cx="252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highlight>
                  <a:srgbClr val="FFFFFF"/>
                </a:highlight>
              </a:rPr>
              <a:t>64 184</a:t>
            </a:r>
            <a:endParaRPr sz="1100"/>
          </a:p>
        </p:txBody>
      </p:sp>
      <p:sp>
        <p:nvSpPr>
          <p:cNvPr id="244" name="Google Shape;244;p30"/>
          <p:cNvSpPr txBox="1"/>
          <p:nvPr/>
        </p:nvSpPr>
        <p:spPr>
          <a:xfrm>
            <a:off x="2561200" y="3540925"/>
            <a:ext cx="252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highlight>
                  <a:srgbClr val="FFFFFF"/>
                </a:highlight>
              </a:rPr>
              <a:t>6 695</a:t>
            </a:r>
            <a:endParaRPr sz="1100"/>
          </a:p>
        </p:txBody>
      </p:sp>
      <p:sp>
        <p:nvSpPr>
          <p:cNvPr id="245" name="Google Shape;245;p30"/>
          <p:cNvSpPr txBox="1"/>
          <p:nvPr/>
        </p:nvSpPr>
        <p:spPr>
          <a:xfrm>
            <a:off x="6247350" y="4309225"/>
            <a:ext cx="252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highlight>
                  <a:srgbClr val="FFFFFF"/>
                </a:highlight>
              </a:rPr>
              <a:t>&lt; 1 hour</a:t>
            </a:r>
            <a:endParaRPr sz="1000"/>
          </a:p>
        </p:txBody>
      </p:sp>
      <p:sp>
        <p:nvSpPr>
          <p:cNvPr id="246" name="Google Shape;246;p30"/>
          <p:cNvSpPr txBox="1"/>
          <p:nvPr/>
        </p:nvSpPr>
        <p:spPr>
          <a:xfrm>
            <a:off x="6247350" y="1990500"/>
            <a:ext cx="252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highlight>
                  <a:srgbClr val="FFFFFF"/>
                </a:highlight>
              </a:rPr>
              <a:t>23 404 958</a:t>
            </a:r>
            <a:endParaRPr sz="1100"/>
          </a:p>
        </p:txBody>
      </p:sp>
      <p:sp>
        <p:nvSpPr>
          <p:cNvPr id="247" name="Google Shape;247;p30"/>
          <p:cNvSpPr txBox="1"/>
          <p:nvPr/>
        </p:nvSpPr>
        <p:spPr>
          <a:xfrm>
            <a:off x="6247350" y="2380163"/>
            <a:ext cx="252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highlight>
                  <a:srgbClr val="FFFFFF"/>
                </a:highlight>
              </a:rPr>
              <a:t>22 169 876</a:t>
            </a:r>
            <a:endParaRPr sz="1100"/>
          </a:p>
        </p:txBody>
      </p:sp>
      <p:sp>
        <p:nvSpPr>
          <p:cNvPr id="248" name="Google Shape;248;p30"/>
          <p:cNvSpPr txBox="1"/>
          <p:nvPr/>
        </p:nvSpPr>
        <p:spPr>
          <a:xfrm>
            <a:off x="6247350" y="2818825"/>
            <a:ext cx="252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highlight>
                  <a:srgbClr val="FFFFFF"/>
                </a:highlight>
              </a:rPr>
              <a:t>219 079</a:t>
            </a:r>
            <a:endParaRPr sz="1100"/>
          </a:p>
        </p:txBody>
      </p:sp>
      <p:sp>
        <p:nvSpPr>
          <p:cNvPr id="249" name="Google Shape;249;p30"/>
          <p:cNvSpPr txBox="1"/>
          <p:nvPr/>
        </p:nvSpPr>
        <p:spPr>
          <a:xfrm>
            <a:off x="6247350" y="3216838"/>
            <a:ext cx="252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highlight>
                  <a:srgbClr val="FFFFFF"/>
                </a:highlight>
              </a:rPr>
              <a:t>345 799</a:t>
            </a:r>
            <a:endParaRPr sz="1100"/>
          </a:p>
        </p:txBody>
      </p:sp>
      <p:sp>
        <p:nvSpPr>
          <p:cNvPr id="250" name="Google Shape;250;p30"/>
          <p:cNvSpPr txBox="1"/>
          <p:nvPr/>
        </p:nvSpPr>
        <p:spPr>
          <a:xfrm>
            <a:off x="6247350" y="3598150"/>
            <a:ext cx="252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highlight>
                  <a:srgbClr val="FFFFFF"/>
                </a:highlight>
              </a:rPr>
              <a:t>14 518</a:t>
            </a:r>
            <a:endParaRPr sz="1100"/>
          </a:p>
        </p:txBody>
      </p:sp>
      <p:sp>
        <p:nvSpPr>
          <p:cNvPr id="251" name="Google Shape;251;p30"/>
          <p:cNvSpPr txBox="1"/>
          <p:nvPr/>
        </p:nvSpPr>
        <p:spPr>
          <a:xfrm>
            <a:off x="2561200" y="3925275"/>
            <a:ext cx="252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highlight>
                  <a:srgbClr val="FFFFFF"/>
                </a:highlight>
              </a:rPr>
              <a:t>516</a:t>
            </a:r>
            <a:endParaRPr sz="1100"/>
          </a:p>
        </p:txBody>
      </p:sp>
      <p:sp>
        <p:nvSpPr>
          <p:cNvPr id="252" name="Google Shape;252;p30"/>
          <p:cNvSpPr txBox="1"/>
          <p:nvPr/>
        </p:nvSpPr>
        <p:spPr>
          <a:xfrm>
            <a:off x="2561200" y="4662775"/>
            <a:ext cx="252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highlight>
                  <a:srgbClr val="FFFFFF"/>
                </a:highlight>
              </a:rPr>
              <a:t>No</a:t>
            </a:r>
            <a:endParaRPr sz="1100"/>
          </a:p>
        </p:txBody>
      </p:sp>
      <p:sp>
        <p:nvSpPr>
          <p:cNvPr id="253" name="Google Shape;253;p30"/>
          <p:cNvSpPr txBox="1"/>
          <p:nvPr/>
        </p:nvSpPr>
        <p:spPr>
          <a:xfrm>
            <a:off x="6247350" y="3979450"/>
            <a:ext cx="252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highlight>
                  <a:srgbClr val="FFFFFF"/>
                </a:highlight>
              </a:rPr>
              <a:t>569</a:t>
            </a:r>
            <a:endParaRPr sz="1100"/>
          </a:p>
        </p:txBody>
      </p:sp>
      <p:sp>
        <p:nvSpPr>
          <p:cNvPr id="254" name="Google Shape;254;p30"/>
          <p:cNvSpPr txBox="1"/>
          <p:nvPr/>
        </p:nvSpPr>
        <p:spPr>
          <a:xfrm>
            <a:off x="6247350" y="4713925"/>
            <a:ext cx="252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highlight>
                  <a:srgbClr val="FFFFFF"/>
                </a:highlight>
              </a:rPr>
              <a:t>No</a:t>
            </a:r>
            <a:endParaRPr sz="1100"/>
          </a:p>
        </p:txBody>
      </p:sp>
      <p:sp>
        <p:nvSpPr>
          <p:cNvPr id="255" name="Google Shape;255;p30"/>
          <p:cNvSpPr txBox="1"/>
          <p:nvPr/>
        </p:nvSpPr>
        <p:spPr>
          <a:xfrm>
            <a:off x="-273450" y="4271513"/>
            <a:ext cx="252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>
                <a:solidFill>
                  <a:schemeClr val="dk1"/>
                </a:solidFill>
                <a:highlight>
                  <a:srgbClr val="FFFFFF"/>
                </a:highlight>
              </a:rPr>
              <a:t>Time to find</a:t>
            </a:r>
            <a:endParaRPr i="1" sz="1000"/>
          </a:p>
        </p:txBody>
      </p:sp>
      <p:sp>
        <p:nvSpPr>
          <p:cNvPr id="256" name="Google Shape;256;p30"/>
          <p:cNvSpPr txBox="1"/>
          <p:nvPr/>
        </p:nvSpPr>
        <p:spPr>
          <a:xfrm>
            <a:off x="-273450" y="1966225"/>
            <a:ext cx="252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>
                <a:solidFill>
                  <a:schemeClr val="dk1"/>
                </a:solidFill>
                <a:highlight>
                  <a:srgbClr val="FFFFFF"/>
                </a:highlight>
              </a:rPr>
              <a:t>Number of conditional branches</a:t>
            </a:r>
            <a:endParaRPr i="1" sz="1000"/>
          </a:p>
        </p:txBody>
      </p:sp>
      <p:sp>
        <p:nvSpPr>
          <p:cNvPr id="257" name="Google Shape;257;p30"/>
          <p:cNvSpPr txBox="1"/>
          <p:nvPr/>
        </p:nvSpPr>
        <p:spPr>
          <a:xfrm>
            <a:off x="-273450" y="2369225"/>
            <a:ext cx="252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>
                <a:solidFill>
                  <a:schemeClr val="dk1"/>
                </a:solidFill>
                <a:highlight>
                  <a:srgbClr val="FFFFFF"/>
                </a:highlight>
              </a:rPr>
              <a:t>Bug depth conditional branches </a:t>
            </a:r>
            <a:endParaRPr i="1"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>
                <a:solidFill>
                  <a:schemeClr val="dk1"/>
                </a:solidFill>
                <a:highlight>
                  <a:srgbClr val="FFFFFF"/>
                </a:highlight>
              </a:rPr>
              <a:t>(taken branches)</a:t>
            </a:r>
            <a:endParaRPr i="1" sz="1000"/>
          </a:p>
        </p:txBody>
      </p:sp>
      <p:sp>
        <p:nvSpPr>
          <p:cNvPr id="258" name="Google Shape;258;p30"/>
          <p:cNvSpPr txBox="1"/>
          <p:nvPr/>
        </p:nvSpPr>
        <p:spPr>
          <a:xfrm>
            <a:off x="-273450" y="2772213"/>
            <a:ext cx="252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>
                <a:solidFill>
                  <a:schemeClr val="dk1"/>
                </a:solidFill>
                <a:highlight>
                  <a:srgbClr val="FFFFFF"/>
                </a:highlight>
              </a:rPr>
              <a:t>Complexity to reach a bug</a:t>
            </a:r>
            <a:endParaRPr i="1" sz="1000"/>
          </a:p>
        </p:txBody>
      </p:sp>
      <p:sp>
        <p:nvSpPr>
          <p:cNvPr id="259" name="Google Shape;259;p30"/>
          <p:cNvSpPr txBox="1"/>
          <p:nvPr/>
        </p:nvSpPr>
        <p:spPr>
          <a:xfrm>
            <a:off x="-273450" y="3156575"/>
            <a:ext cx="252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>
                <a:solidFill>
                  <a:schemeClr val="dk1"/>
                </a:solidFill>
                <a:highlight>
                  <a:srgbClr val="FFFFFF"/>
                </a:highlight>
              </a:rPr>
              <a:t>Number of call instructions</a:t>
            </a:r>
            <a:endParaRPr i="1" sz="1000"/>
          </a:p>
        </p:txBody>
      </p:sp>
      <p:sp>
        <p:nvSpPr>
          <p:cNvPr id="260" name="Google Shape;260;p30"/>
          <p:cNvSpPr txBox="1"/>
          <p:nvPr/>
        </p:nvSpPr>
        <p:spPr>
          <a:xfrm>
            <a:off x="-273450" y="3540925"/>
            <a:ext cx="252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>
                <a:solidFill>
                  <a:schemeClr val="dk1"/>
                </a:solidFill>
                <a:highlight>
                  <a:srgbClr val="FFFFFF"/>
                </a:highlight>
              </a:rPr>
              <a:t>Bug depth call instructions</a:t>
            </a:r>
            <a:endParaRPr i="1" sz="1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61" name="Google Shape;261;p30"/>
          <p:cNvSpPr txBox="1"/>
          <p:nvPr/>
        </p:nvSpPr>
        <p:spPr>
          <a:xfrm>
            <a:off x="-273450" y="3925275"/>
            <a:ext cx="252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>
                <a:solidFill>
                  <a:schemeClr val="dk1"/>
                </a:solidFill>
                <a:highlight>
                  <a:srgbClr val="FFFFFF"/>
                </a:highlight>
              </a:rPr>
              <a:t>Number of unique functions</a:t>
            </a:r>
            <a:endParaRPr i="1" sz="1000"/>
          </a:p>
        </p:txBody>
      </p:sp>
      <p:sp>
        <p:nvSpPr>
          <p:cNvPr id="262" name="Google Shape;262;p30"/>
          <p:cNvSpPr txBox="1"/>
          <p:nvPr/>
        </p:nvSpPr>
        <p:spPr>
          <a:xfrm>
            <a:off x="-273450" y="4662775"/>
            <a:ext cx="252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>
                <a:solidFill>
                  <a:schemeClr val="dk1"/>
                </a:solidFill>
                <a:highlight>
                  <a:srgbClr val="FFFFFF"/>
                </a:highlight>
              </a:rPr>
              <a:t>Seed</a:t>
            </a:r>
            <a:endParaRPr i="1" sz="1000"/>
          </a:p>
        </p:txBody>
      </p:sp>
      <p:cxnSp>
        <p:nvCxnSpPr>
          <p:cNvPr id="263" name="Google Shape;263;p30"/>
          <p:cNvCxnSpPr/>
          <p:nvPr/>
        </p:nvCxnSpPr>
        <p:spPr>
          <a:xfrm>
            <a:off x="1961150" y="1629850"/>
            <a:ext cx="11400" cy="349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" name="Google Shape;264;p30"/>
          <p:cNvSpPr txBox="1"/>
          <p:nvPr/>
        </p:nvSpPr>
        <p:spPr>
          <a:xfrm>
            <a:off x="196575" y="1507225"/>
            <a:ext cx="168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</a:rPr>
              <a:t>metrics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Possible </a:t>
            </a:r>
            <a:r>
              <a:rPr lang="fr"/>
              <a:t>improvements</a:t>
            </a:r>
            <a:endParaRPr/>
          </a:p>
        </p:txBody>
      </p:sp>
      <p:sp>
        <p:nvSpPr>
          <p:cNvPr id="270" name="Google Shape;270;p31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71" name="Google Shape;271;p31"/>
          <p:cNvSpPr txBox="1"/>
          <p:nvPr/>
        </p:nvSpPr>
        <p:spPr>
          <a:xfrm>
            <a:off x="3241125" y="2009200"/>
            <a:ext cx="258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Static binary instrumentation</a:t>
            </a:r>
            <a:endParaRPr/>
          </a:p>
        </p:txBody>
      </p:sp>
      <p:sp>
        <p:nvSpPr>
          <p:cNvPr id="272" name="Google Shape;272;p31"/>
          <p:cNvSpPr txBox="1"/>
          <p:nvPr/>
        </p:nvSpPr>
        <p:spPr>
          <a:xfrm>
            <a:off x="3347600" y="3357975"/>
            <a:ext cx="303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Get more data / have more metrics</a:t>
            </a:r>
            <a:endParaRPr/>
          </a:p>
        </p:txBody>
      </p:sp>
      <p:sp>
        <p:nvSpPr>
          <p:cNvPr id="273" name="Google Shape;273;p31"/>
          <p:cNvSpPr/>
          <p:nvPr/>
        </p:nvSpPr>
        <p:spPr>
          <a:xfrm>
            <a:off x="2905300" y="2009200"/>
            <a:ext cx="409500" cy="4002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1"/>
          <p:cNvSpPr/>
          <p:nvPr/>
        </p:nvSpPr>
        <p:spPr>
          <a:xfrm>
            <a:off x="2938100" y="3357975"/>
            <a:ext cx="409500" cy="4002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4" name="Google Shape;64;p14"/>
          <p:cNvSpPr txBox="1"/>
          <p:nvPr>
            <p:ph idx="4294967295"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University of Bristol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700" y="1371275"/>
            <a:ext cx="3188100" cy="318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040250"/>
            <a:ext cx="3882275" cy="185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2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80" name="Google Shape;280;p32"/>
          <p:cNvSpPr txBox="1"/>
          <p:nvPr>
            <p:ph type="title"/>
          </p:nvPr>
        </p:nvSpPr>
        <p:spPr>
          <a:xfrm>
            <a:off x="311700" y="2263950"/>
            <a:ext cx="8520600" cy="6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Why I have choose this internship</a:t>
            </a:r>
            <a:endParaRPr sz="4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3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86" name="Google Shape;286;p33"/>
          <p:cNvSpPr txBox="1"/>
          <p:nvPr>
            <p:ph type="title"/>
          </p:nvPr>
        </p:nvSpPr>
        <p:spPr>
          <a:xfrm>
            <a:off x="311700" y="2263950"/>
            <a:ext cx="8520600" cy="6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What I learned / used</a:t>
            </a:r>
            <a:endParaRPr sz="4000"/>
          </a:p>
        </p:txBody>
      </p:sp>
      <p:pic>
        <p:nvPicPr>
          <p:cNvPr id="287" name="Google Shape;2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0725" y="2332525"/>
            <a:ext cx="1171575" cy="612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225" y="3033438"/>
            <a:ext cx="832599" cy="9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9025" y="682475"/>
            <a:ext cx="1993450" cy="9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7075" y="3439852"/>
            <a:ext cx="3205194" cy="137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5924" y="1090875"/>
            <a:ext cx="936000" cy="9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75274" y="3949475"/>
            <a:ext cx="936000" cy="9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71988" y="274875"/>
            <a:ext cx="936000" cy="9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7813" y="3713250"/>
            <a:ext cx="1020275" cy="1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32900" y="236775"/>
            <a:ext cx="445701" cy="44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156575" y="944975"/>
            <a:ext cx="2592725" cy="673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4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02" name="Google Shape;302;p34"/>
          <p:cNvSpPr txBox="1"/>
          <p:nvPr>
            <p:ph type="title"/>
          </p:nvPr>
        </p:nvSpPr>
        <p:spPr>
          <a:xfrm>
            <a:off x="311700" y="2263950"/>
            <a:ext cx="8520600" cy="6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What I liked</a:t>
            </a:r>
            <a:endParaRPr sz="4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5"/>
          <p:cNvSpPr txBox="1"/>
          <p:nvPr>
            <p:ph type="title"/>
          </p:nvPr>
        </p:nvSpPr>
        <p:spPr>
          <a:xfrm>
            <a:off x="311700" y="2263950"/>
            <a:ext cx="8520600" cy="6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Acknowledgments</a:t>
            </a:r>
            <a:endParaRPr sz="4000"/>
          </a:p>
        </p:txBody>
      </p:sp>
      <p:sp>
        <p:nvSpPr>
          <p:cNvPr id="308" name="Google Shape;308;p35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6"/>
          <p:cNvSpPr txBox="1"/>
          <p:nvPr>
            <p:ph type="title"/>
          </p:nvPr>
        </p:nvSpPr>
        <p:spPr>
          <a:xfrm>
            <a:off x="311700" y="2263950"/>
            <a:ext cx="8520600" cy="6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Thank you</a:t>
            </a:r>
            <a:endParaRPr sz="4000"/>
          </a:p>
        </p:txBody>
      </p:sp>
      <p:sp>
        <p:nvSpPr>
          <p:cNvPr id="314" name="Google Shape;314;p36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ctrTitle"/>
          </p:nvPr>
        </p:nvSpPr>
        <p:spPr>
          <a:xfrm>
            <a:off x="851708" y="744575"/>
            <a:ext cx="8520600" cy="98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Goal of the internship</a:t>
            </a:r>
            <a:endParaRPr/>
          </a:p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44575"/>
            <a:ext cx="933149" cy="93314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938550" y="2375175"/>
            <a:ext cx="7739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Understand the issues of Fuzzing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Know how to analyse a binary by the binary instrumentation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75" name="Google Shape;75;p15"/>
          <p:cNvSpPr/>
          <p:nvPr/>
        </p:nvSpPr>
        <p:spPr>
          <a:xfrm>
            <a:off x="465750" y="2350675"/>
            <a:ext cx="472800" cy="4749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465750" y="3084575"/>
            <a:ext cx="472800" cy="4749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ctrTitle"/>
          </p:nvPr>
        </p:nvSpPr>
        <p:spPr>
          <a:xfrm>
            <a:off x="311708" y="2079150"/>
            <a:ext cx="8520600" cy="80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What I needed to know</a:t>
            </a:r>
            <a:endParaRPr sz="4000"/>
          </a:p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What is the Fuzzing</a:t>
            </a:r>
            <a:endParaRPr/>
          </a:p>
        </p:txBody>
      </p:sp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9" name="Google Shape;89;p17"/>
          <p:cNvSpPr/>
          <p:nvPr/>
        </p:nvSpPr>
        <p:spPr>
          <a:xfrm>
            <a:off x="1850775" y="2455625"/>
            <a:ext cx="892800" cy="46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Inputs</a:t>
            </a:r>
            <a:endParaRPr/>
          </a:p>
        </p:txBody>
      </p:sp>
      <p:cxnSp>
        <p:nvCxnSpPr>
          <p:cNvPr id="90" name="Google Shape;90;p17"/>
          <p:cNvCxnSpPr>
            <a:stCxn id="89" idx="3"/>
            <a:endCxn id="91" idx="4"/>
          </p:cNvCxnSpPr>
          <p:nvPr/>
        </p:nvCxnSpPr>
        <p:spPr>
          <a:xfrm>
            <a:off x="2743575" y="2685725"/>
            <a:ext cx="11916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" name="Google Shape;92;p17"/>
          <p:cNvCxnSpPr>
            <a:stCxn id="91" idx="0"/>
            <a:endCxn id="93" idx="1"/>
          </p:cNvCxnSpPr>
          <p:nvPr/>
        </p:nvCxnSpPr>
        <p:spPr>
          <a:xfrm flipH="1" rot="10800000">
            <a:off x="5208738" y="2685713"/>
            <a:ext cx="2084400" cy="5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7"/>
          <p:cNvSpPr/>
          <p:nvPr/>
        </p:nvSpPr>
        <p:spPr>
          <a:xfrm>
            <a:off x="7293213" y="2341463"/>
            <a:ext cx="892800" cy="688650"/>
          </a:xfrm>
          <a:prstGeom prst="flowChartPunchedCar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crashes</a:t>
            </a:r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3301050" y="3723725"/>
            <a:ext cx="2541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/>
              <a:t>Minimalist and simply representation</a:t>
            </a:r>
            <a:endParaRPr i="1" sz="1100"/>
          </a:p>
        </p:txBody>
      </p:sp>
      <p:cxnSp>
        <p:nvCxnSpPr>
          <p:cNvPr id="95" name="Google Shape;95;p17"/>
          <p:cNvCxnSpPr>
            <a:stCxn id="91" idx="6"/>
            <a:endCxn id="96" idx="0"/>
          </p:cNvCxnSpPr>
          <p:nvPr/>
        </p:nvCxnSpPr>
        <p:spPr>
          <a:xfrm rot="5400000">
            <a:off x="2907738" y="596512"/>
            <a:ext cx="160800" cy="3167700"/>
          </a:xfrm>
          <a:prstGeom prst="bentConnector3">
            <a:avLst>
              <a:gd fmla="val -148088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" name="Google Shape;96;p17"/>
          <p:cNvSpPr/>
          <p:nvPr/>
        </p:nvSpPr>
        <p:spPr>
          <a:xfrm>
            <a:off x="957963" y="2260663"/>
            <a:ext cx="892800" cy="85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Fuzzer</a:t>
            </a:r>
            <a:endParaRPr/>
          </a:p>
        </p:txBody>
      </p:sp>
      <p:sp>
        <p:nvSpPr>
          <p:cNvPr id="91" name="Google Shape;91;p17"/>
          <p:cNvSpPr/>
          <p:nvPr/>
        </p:nvSpPr>
        <p:spPr>
          <a:xfrm>
            <a:off x="3935238" y="2099963"/>
            <a:ext cx="1273500" cy="1181700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Program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Research of software vulnerabilities</a:t>
            </a:r>
            <a:endParaRPr/>
          </a:p>
        </p:txBody>
      </p:sp>
      <p:sp>
        <p:nvSpPr>
          <p:cNvPr id="102" name="Google Shape;102;p18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3" name="Google Shape;103;p18"/>
          <p:cNvSpPr txBox="1"/>
          <p:nvPr/>
        </p:nvSpPr>
        <p:spPr>
          <a:xfrm>
            <a:off x="495850" y="4174000"/>
            <a:ext cx="24126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AFL (american fuzzy lop)</a:t>
            </a: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6772" y="2263950"/>
            <a:ext cx="2411478" cy="153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/>
        </p:nvSpPr>
        <p:spPr>
          <a:xfrm>
            <a:off x="6186200" y="3665525"/>
            <a:ext cx="24126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FairFuzz</a:t>
            </a: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7300" y="1381125"/>
            <a:ext cx="140970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8700" y="1546075"/>
            <a:ext cx="2606600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/>
        </p:nvSpPr>
        <p:spPr>
          <a:xfrm>
            <a:off x="3365700" y="2296975"/>
            <a:ext cx="24126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VUzzer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The “depth” of the bug</a:t>
            </a:r>
            <a:endParaRPr/>
          </a:p>
        </p:txBody>
      </p:sp>
      <p:sp>
        <p:nvSpPr>
          <p:cNvPr id="114" name="Google Shape;114;p19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5" name="Google Shape;115;p19"/>
          <p:cNvSpPr txBox="1"/>
          <p:nvPr/>
        </p:nvSpPr>
        <p:spPr>
          <a:xfrm>
            <a:off x="1333775" y="1654325"/>
            <a:ext cx="196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Branches</a:t>
            </a:r>
            <a:endParaRPr/>
          </a:p>
        </p:txBody>
      </p:sp>
      <p:sp>
        <p:nvSpPr>
          <p:cNvPr id="116" name="Google Shape;116;p19"/>
          <p:cNvSpPr txBox="1"/>
          <p:nvPr/>
        </p:nvSpPr>
        <p:spPr>
          <a:xfrm>
            <a:off x="5873125" y="1654325"/>
            <a:ext cx="196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Functions</a:t>
            </a:r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825" y="2571750"/>
            <a:ext cx="2815700" cy="1877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6475" y="2227625"/>
            <a:ext cx="2815705" cy="271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Dynamic binary instrumentation</a:t>
            </a:r>
            <a:endParaRPr/>
          </a:p>
        </p:txBody>
      </p:sp>
      <p:sp>
        <p:nvSpPr>
          <p:cNvPr id="124" name="Google Shape;124;p20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5913" y="1978500"/>
            <a:ext cx="4352175" cy="213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1575" y="1366250"/>
            <a:ext cx="1171575" cy="612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Problem in Fuzzing</a:t>
            </a:r>
            <a:endParaRPr/>
          </a:p>
        </p:txBody>
      </p:sp>
      <p:sp>
        <p:nvSpPr>
          <p:cNvPr id="132" name="Google Shape;132;p21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3" name="Google Shape;133;p21"/>
          <p:cNvSpPr txBox="1"/>
          <p:nvPr/>
        </p:nvSpPr>
        <p:spPr>
          <a:xfrm>
            <a:off x="354400" y="2453650"/>
            <a:ext cx="404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When do you stop the fuzzing?</a:t>
            </a:r>
            <a:endParaRPr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8050" y="1231175"/>
            <a:ext cx="1278199" cy="12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9725" y="1330938"/>
            <a:ext cx="2011675" cy="264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